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5.xml.rels" ContentType="application/vnd.openxmlformats-package.relationships+xml"/>
  <Override PartName="/ppt/notesSlides/notesSlide5.xml" ContentType="application/vnd.openxmlformats-officedocument.presentationml.notesSlide+xml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hdphoto5.wdp" ContentType="image/vnd.ms-photo"/>
  <Override PartName="/ppt/media/hdphoto1.wdp" ContentType="image/vnd.ms-photo"/>
  <Override PartName="/ppt/media/hdphoto2.wdp" ContentType="image/vnd.ms-photo"/>
  <Override PartName="/ppt/media/hdphoto3.wdp" ContentType="image/vnd.ms-photo"/>
  <Override PartName="/ppt/media/hdphoto4.wdp" ContentType="image/vnd.ms-photo"/>
  <Override PartName="/ppt/media/image15.png" ContentType="image/png"/>
  <Override PartName="/ppt/media/image14.png" ContentType="image/png"/>
  <Override PartName="/ppt/media/image13.png" ContentType="image/png"/>
  <Override PartName="/ppt/media/image2.jpeg" ContentType="image/jpeg"/>
  <Override PartName="/ppt/media/image10.png" ContentType="image/png"/>
  <Override PartName="/ppt/media/image11.png" ContentType="image/png"/>
  <Override PartName="/ppt/media/image12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
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1CC73B66-2361-46D9-9F33-6C65503269C0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ldImg"/>
          </p:nvPr>
        </p:nvSpPr>
        <p:spPr>
          <a:xfrm>
            <a:off x="870120" y="1257480"/>
            <a:ext cx="6031800" cy="3393360"/>
          </a:xfrm>
          <a:prstGeom prst="rect">
            <a:avLst/>
          </a:prstGeom>
        </p:spPr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760" cy="396000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70" name="CustomShape 3"/>
          <p:cNvSpPr/>
          <p:nvPr/>
        </p:nvSpPr>
        <p:spPr>
          <a:xfrm>
            <a:off x="4402080" y="9553680"/>
            <a:ext cx="3367800" cy="50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microsoft.com/office/2007/relationships/hdphoto" Target="../media/hdphoto1.wdp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microsoft.com/office/2007/relationships/hdphoto" Target="../media/hdphoto2.wdp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microsoft.com/office/2007/relationships/hdphoto" Target="../media/hdphoto3.wdp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microsoft.com/office/2007/relationships/hdphoto" Target="../media/hdphoto4.wdp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microsoft.com/office/2007/relationships/hdphoto" Target="../media/hdphoto5.wdp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Afbeelding 3" descr=""/>
          <p:cNvPicPr/>
          <p:nvPr/>
        </p:nvPicPr>
        <p:blipFill>
          <a:blip r:embed="rId1"/>
          <a:stretch/>
        </p:blipFill>
        <p:spPr>
          <a:xfrm>
            <a:off x="0" y="-180360"/>
            <a:ext cx="10080000" cy="5995080"/>
          </a:xfrm>
          <a:prstGeom prst="rect">
            <a:avLst/>
          </a:prstGeom>
          <a:ln>
            <a:noFill/>
          </a:ln>
        </p:spPr>
      </p:pic>
      <p:sp>
        <p:nvSpPr>
          <p:cNvPr id="121" name="CustomShape 1"/>
          <p:cNvSpPr/>
          <p:nvPr/>
        </p:nvSpPr>
        <p:spPr>
          <a:xfrm>
            <a:off x="0" y="420840"/>
            <a:ext cx="7786440" cy="204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Probabilistic thunderstorm forecasts using Harmonie and ECMWF predictors with logistic regression and machine learning technique(s)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-664920" y="4206240"/>
            <a:ext cx="9070560" cy="182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Date: April 2019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By Edward Groot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Supervisors: Maurice Schmeits (KNMI), Kirien Whan (KNMI), Willem Jan van de Berg (IMAU)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23" name="Afbeelding 6" descr=""/>
          <p:cNvPicPr/>
          <p:nvPr/>
        </p:nvPicPr>
        <p:blipFill>
          <a:blip r:embed="rId2"/>
          <a:stretch/>
        </p:blipFill>
        <p:spPr>
          <a:xfrm>
            <a:off x="1914480" y="2468880"/>
            <a:ext cx="3839400" cy="2158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Afbeelding 5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80000" cy="5995080"/>
          </a:xfrm>
          <a:prstGeom prst="rect">
            <a:avLst/>
          </a:prstGeom>
          <a:ln>
            <a:noFill/>
          </a:ln>
        </p:spPr>
      </p:pic>
      <p:sp>
        <p:nvSpPr>
          <p:cNvPr id="125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Why statistical post-processing?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457200" y="1326600"/>
            <a:ext cx="6910560" cy="2971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Direct model output (DMO) from a numerical weather prediction (NWP) model is biased, because</a:t>
            </a: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Model has gridboxes which represent gridbox average conditions</a:t>
            </a: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Also: missing physics &amp; chaos in the system</a:t>
            </a: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Allows to quantify uncertainty from deterministic output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We can correct systematic errors!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27" name="Afbeelding 118" descr=""/>
          <p:cNvPicPr/>
          <p:nvPr/>
        </p:nvPicPr>
        <p:blipFill>
          <a:blip r:embed="rId3"/>
          <a:stretch/>
        </p:blipFill>
        <p:spPr>
          <a:xfrm>
            <a:off x="5311440" y="3382560"/>
            <a:ext cx="5028120" cy="2141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Afbeelding 7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80000" cy="5995080"/>
          </a:xfrm>
          <a:prstGeom prst="rect">
            <a:avLst/>
          </a:prstGeom>
          <a:ln>
            <a:noFill/>
          </a:ln>
        </p:spPr>
      </p:pic>
      <p:sp>
        <p:nvSpPr>
          <p:cNvPr id="129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Predictand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504000" y="1326600"/>
            <a:ext cx="7199280" cy="2108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108360">
              <a:lnSpc>
                <a:spcPct val="100000"/>
              </a:lnSpc>
              <a:spcBef>
                <a:spcPts val="1417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1. Occurrence of 2 or more lightning discharges within a region, “thunderstorm event” </a:t>
            </a:r>
            <a:endParaRPr b="0" lang="en-US" sz="2800" spc="-1" strike="noStrike">
              <a:latin typeface="Arial"/>
            </a:endParaRPr>
          </a:p>
          <a:p>
            <a:pPr marL="108360">
              <a:lnSpc>
                <a:spcPct val="100000"/>
              </a:lnSpc>
              <a:spcBef>
                <a:spcPts val="1417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2. Maximum intensity within region, number of discharges / 5 min</a:t>
            </a: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Based on “KLDN detections” (as “truth”)</a:t>
            </a: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Any lightning detection dataset is not 100% accurate</a:t>
            </a:r>
            <a:endParaRPr b="0" lang="en-US" sz="28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Netherlands distributed in 12 regions; 6 hour time bins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31" name="Afbeelding 255" descr=""/>
          <p:cNvPicPr/>
          <p:nvPr/>
        </p:nvPicPr>
        <p:blipFill>
          <a:blip r:embed="rId3"/>
          <a:stretch/>
        </p:blipFill>
        <p:spPr>
          <a:xfrm>
            <a:off x="5096520" y="3384720"/>
            <a:ext cx="4478040" cy="2240640"/>
          </a:xfrm>
          <a:prstGeom prst="rect">
            <a:avLst/>
          </a:prstGeom>
          <a:ln>
            <a:noFill/>
          </a:ln>
        </p:spPr>
      </p:pic>
      <p:pic>
        <p:nvPicPr>
          <p:cNvPr id="132" name="Afbeelding 6" descr=""/>
          <p:cNvPicPr/>
          <p:nvPr/>
        </p:nvPicPr>
        <p:blipFill>
          <a:blip r:embed="rId4"/>
          <a:stretch/>
        </p:blipFill>
        <p:spPr>
          <a:xfrm>
            <a:off x="1109520" y="3336120"/>
            <a:ext cx="2159280" cy="2447280"/>
          </a:xfrm>
          <a:prstGeom prst="rect">
            <a:avLst/>
          </a:prstGeom>
          <a:ln>
            <a:noFill/>
          </a:ln>
        </p:spPr>
      </p:pic>
      <p:sp>
        <p:nvSpPr>
          <p:cNvPr id="133" name="CustomShape 3"/>
          <p:cNvSpPr/>
          <p:nvPr/>
        </p:nvSpPr>
        <p:spPr>
          <a:xfrm>
            <a:off x="504000" y="1226880"/>
            <a:ext cx="6658200" cy="654480"/>
          </a:xfrm>
          <a:prstGeom prst="rect">
            <a:avLst/>
          </a:prstGeom>
          <a:noFill/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Afbeelding 10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80000" cy="5995080"/>
          </a:xfrm>
          <a:prstGeom prst="rect">
            <a:avLst/>
          </a:prstGeom>
          <a:ln>
            <a:noFill/>
          </a:ln>
        </p:spPr>
      </p:pic>
      <p:sp>
        <p:nvSpPr>
          <p:cNvPr id="135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Methodology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504000" y="1326600"/>
            <a:ext cx="7031880" cy="3976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Use and compare (extended) logistic regression &amp; quantile regression forests (all multivariate)</a:t>
            </a:r>
            <a:endParaRPr b="0" lang="en-US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Derive conditional thunderstorm probabilities; conditional on predictor from NWP model output</a:t>
            </a:r>
            <a:endParaRPr b="0" lang="en-US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Precursor: heavily leaning on instability indices and convective precipitation from hydrostatic HIRLAM + ECMWF </a:t>
            </a:r>
            <a:endParaRPr b="0" lang="en-US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This system based on non-hydrostatic Harmonie: e.g. vertical velocity, cloud ice &amp; graupel content</a:t>
            </a:r>
            <a:endParaRPr b="0" lang="en-US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Algorithms for predictor selection/elimination from potential predictor set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91440" y="5303520"/>
            <a:ext cx="521100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4"/>
          <p:cNvSpPr/>
          <p:nvPr/>
        </p:nvSpPr>
        <p:spPr>
          <a:xfrm>
            <a:off x="5246640" y="5323320"/>
            <a:ext cx="483228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9" name="Afbeelding 7" descr=""/>
          <p:cNvPicPr/>
          <p:nvPr/>
        </p:nvPicPr>
        <p:blipFill>
          <a:blip r:embed="rId3"/>
          <a:stretch/>
        </p:blipFill>
        <p:spPr>
          <a:xfrm>
            <a:off x="7920720" y="2013840"/>
            <a:ext cx="2159280" cy="2447280"/>
          </a:xfrm>
          <a:prstGeom prst="rect">
            <a:avLst/>
          </a:prstGeom>
          <a:ln>
            <a:noFill/>
          </a:ln>
        </p:spPr>
      </p:pic>
      <p:sp>
        <p:nvSpPr>
          <p:cNvPr id="140" name="CustomShape 5"/>
          <p:cNvSpPr/>
          <p:nvPr/>
        </p:nvSpPr>
        <p:spPr>
          <a:xfrm>
            <a:off x="7305480" y="2939040"/>
            <a:ext cx="614520" cy="37548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Afbeelding 15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80000" cy="5995080"/>
          </a:xfrm>
          <a:prstGeom prst="rect">
            <a:avLst/>
          </a:prstGeom>
          <a:ln>
            <a:noFill/>
          </a:ln>
        </p:spPr>
      </p:pic>
      <p:sp>
        <p:nvSpPr>
          <p:cNvPr id="142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Methodology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504000" y="1098360"/>
            <a:ext cx="9004680" cy="11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Build models with conditional thunderstorm probability</a:t>
            </a:r>
            <a:endParaRPr b="0" lang="en-US" sz="3200" spc="-1" strike="noStrike">
              <a:latin typeface="Arial"/>
            </a:endParaRPr>
          </a:p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Conditional on model predictors (examples below)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4" name="CustomShape 3"/>
          <p:cNvSpPr/>
          <p:nvPr/>
        </p:nvSpPr>
        <p:spPr>
          <a:xfrm>
            <a:off x="91440" y="5303520"/>
            <a:ext cx="521100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Transformed harmonie graupel @ power 0.2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5" name="CustomShape 4"/>
          <p:cNvSpPr/>
          <p:nvPr/>
        </p:nvSpPr>
        <p:spPr>
          <a:xfrm>
            <a:off x="5246640" y="5323320"/>
            <a:ext cx="483228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Sqrt(Most Unstable CAPE); entrainment corr.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Line 5"/>
          <p:cNvSpPr/>
          <p:nvPr/>
        </p:nvSpPr>
        <p:spPr>
          <a:xfrm>
            <a:off x="2049840" y="2293200"/>
            <a:ext cx="360" cy="264744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6"/>
          <p:cNvSpPr/>
          <p:nvPr/>
        </p:nvSpPr>
        <p:spPr>
          <a:xfrm>
            <a:off x="2050200" y="3598560"/>
            <a:ext cx="360720" cy="2059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7"/>
          <p:cNvSpPr/>
          <p:nvPr/>
        </p:nvSpPr>
        <p:spPr>
          <a:xfrm>
            <a:off x="2016720" y="3295080"/>
            <a:ext cx="27316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Unstable (statistically)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9" name="Line 8"/>
          <p:cNvSpPr/>
          <p:nvPr/>
        </p:nvSpPr>
        <p:spPr>
          <a:xfrm>
            <a:off x="7662960" y="2322000"/>
            <a:ext cx="360" cy="270720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9"/>
          <p:cNvSpPr/>
          <p:nvPr/>
        </p:nvSpPr>
        <p:spPr>
          <a:xfrm>
            <a:off x="7642440" y="3598920"/>
            <a:ext cx="360720" cy="20592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10"/>
          <p:cNvSpPr/>
          <p:nvPr/>
        </p:nvSpPr>
        <p:spPr>
          <a:xfrm>
            <a:off x="7589520" y="3831480"/>
            <a:ext cx="2490480" cy="36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Unstable (statistically)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2" name="" descr=""/>
          <p:cNvPicPr/>
          <p:nvPr/>
        </p:nvPicPr>
        <p:blipFill>
          <a:blip r:embed="rId3"/>
          <a:stretch/>
        </p:blipFill>
        <p:spPr>
          <a:xfrm>
            <a:off x="234720" y="2306880"/>
            <a:ext cx="4611240" cy="3080520"/>
          </a:xfrm>
          <a:prstGeom prst="rect">
            <a:avLst/>
          </a:prstGeom>
          <a:ln>
            <a:noFill/>
          </a:ln>
        </p:spPr>
      </p:pic>
      <p:pic>
        <p:nvPicPr>
          <p:cNvPr id="153" name="" descr=""/>
          <p:cNvPicPr/>
          <p:nvPr/>
        </p:nvPicPr>
        <p:blipFill>
          <a:blip r:embed="rId4"/>
          <a:stretch/>
        </p:blipFill>
        <p:spPr>
          <a:xfrm>
            <a:off x="5577840" y="2297880"/>
            <a:ext cx="4480200" cy="3063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Afbeelding 15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80000" cy="5995080"/>
          </a:xfrm>
          <a:prstGeom prst="rect">
            <a:avLst/>
          </a:prstGeom>
          <a:ln>
            <a:noFill/>
          </a:ln>
        </p:spPr>
      </p:pic>
      <p:sp>
        <p:nvSpPr>
          <p:cNvPr id="155" name="CustomShape 1"/>
          <p:cNvSpPr/>
          <p:nvPr/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Preliminary result (example)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9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Brier skill score as function number of predictors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57" name="Afbeelding 331" descr=""/>
          <p:cNvPicPr/>
          <p:nvPr/>
        </p:nvPicPr>
        <p:blipFill>
          <a:blip r:embed="rId3"/>
          <a:stretch/>
        </p:blipFill>
        <p:spPr>
          <a:xfrm>
            <a:off x="5377680" y="2560320"/>
            <a:ext cx="4701240" cy="3382200"/>
          </a:xfrm>
          <a:prstGeom prst="rect">
            <a:avLst/>
          </a:prstGeom>
          <a:ln>
            <a:noFill/>
          </a:ln>
        </p:spPr>
      </p:pic>
      <p:pic>
        <p:nvPicPr>
          <p:cNvPr id="158" name="Afbeelding 332" descr=""/>
          <p:cNvPicPr/>
          <p:nvPr/>
        </p:nvPicPr>
        <p:blipFill>
          <a:blip r:embed="rId4"/>
          <a:stretch/>
        </p:blipFill>
        <p:spPr>
          <a:xfrm>
            <a:off x="182880" y="2743200"/>
            <a:ext cx="4967280" cy="2833560"/>
          </a:xfrm>
          <a:prstGeom prst="rect">
            <a:avLst/>
          </a:prstGeom>
          <a:ln>
            <a:noFill/>
          </a:ln>
        </p:spPr>
      </p:pic>
      <p:sp>
        <p:nvSpPr>
          <p:cNvPr id="159" name="CustomShape 3"/>
          <p:cNvSpPr/>
          <p:nvPr/>
        </p:nvSpPr>
        <p:spPr>
          <a:xfrm>
            <a:off x="822960" y="2739960"/>
            <a:ext cx="4570920" cy="601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Logistic regression: initial cross-validation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0" name="CustomShape 4"/>
          <p:cNvSpPr/>
          <p:nvPr/>
        </p:nvSpPr>
        <p:spPr>
          <a:xfrm>
            <a:off x="182880" y="3864240"/>
            <a:ext cx="167760" cy="4492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5"/>
          <p:cNvSpPr/>
          <p:nvPr/>
        </p:nvSpPr>
        <p:spPr>
          <a:xfrm>
            <a:off x="2463120" y="5324040"/>
            <a:ext cx="648360" cy="183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6"/>
          <p:cNvSpPr/>
          <p:nvPr/>
        </p:nvSpPr>
        <p:spPr>
          <a:xfrm>
            <a:off x="567720" y="5324040"/>
            <a:ext cx="430596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No. predictors </a:t>
            </a:r>
            <a:r>
              <a:rPr b="0" lang="en-US" sz="1400" spc="-1" strike="noStrike">
                <a:solidFill>
                  <a:srgbClr val="000000"/>
                </a:solidFill>
                <a:latin typeface="Wingdings"/>
                <a:ea typeface="DejaVu Sans"/>
              </a:rPr>
              <a:t>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3" name="CustomShape 7"/>
          <p:cNvSpPr/>
          <p:nvPr/>
        </p:nvSpPr>
        <p:spPr>
          <a:xfrm>
            <a:off x="46440" y="3122280"/>
            <a:ext cx="399240" cy="2034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vert="vert270" rot="16200000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Brier Skill Score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4" name="CustomShape 8"/>
          <p:cNvSpPr/>
          <p:nvPr/>
        </p:nvSpPr>
        <p:spPr>
          <a:xfrm>
            <a:off x="6822720" y="5259960"/>
            <a:ext cx="152028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No. predictors </a:t>
            </a:r>
            <a:r>
              <a:rPr b="0" lang="en-US" sz="1400" spc="-1" strike="noStrike">
                <a:solidFill>
                  <a:srgbClr val="000000"/>
                </a:solidFill>
                <a:latin typeface="Wingdings"/>
                <a:ea typeface="DejaVu Sans"/>
              </a:rPr>
              <a:t>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5" name="CustomShape 9"/>
          <p:cNvSpPr/>
          <p:nvPr/>
        </p:nvSpPr>
        <p:spPr>
          <a:xfrm flipV="1">
            <a:off x="822960" y="3708360"/>
            <a:ext cx="360" cy="1238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a7ebb"/>
            </a:solidFill>
            <a:round/>
            <a:headEnd len="med" type="triangl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CustomShape 10"/>
          <p:cNvSpPr/>
          <p:nvPr/>
        </p:nvSpPr>
        <p:spPr>
          <a:xfrm rot="16200000">
            <a:off x="-9360" y="4011840"/>
            <a:ext cx="1904040" cy="36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Same 12 regions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7" name="CustomShape 11"/>
          <p:cNvSpPr/>
          <p:nvPr/>
        </p:nvSpPr>
        <p:spPr>
          <a:xfrm>
            <a:off x="5377680" y="2261160"/>
            <a:ext cx="4702320" cy="3002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QRF: initial cross-validation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Region no.</a:t>
            </a: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353</TotalTime>
  <Application>LibreOffice/6.0.7.3.0$Linux_X86_64 LibreOffice_project/00$Build-3</Application>
  <Words>313</Words>
  <Paragraphs>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2019-01-08T16:35:20Z</dcterms:created>
  <dc:creator>Edward Groot</dc:creator>
  <dc:description/>
  <dc:language>en-US</dc:language>
  <cp:lastModifiedBy/>
  <dcterms:modified xsi:type="dcterms:W3CDTF">2019-03-27T10:05:09Z</dcterms:modified>
  <cp:revision>205</cp:revision>
  <dc:subject/>
  <dc:title>PowerPoint-presentatie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Aangepast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